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4" r:id="rId3"/>
    <p:sldId id="259" r:id="rId4"/>
    <p:sldId id="260" r:id="rId5"/>
    <p:sldId id="261" r:id="rId6"/>
    <p:sldId id="264" r:id="rId7"/>
    <p:sldId id="289" r:id="rId8"/>
    <p:sldId id="294" r:id="rId9"/>
    <p:sldId id="290" r:id="rId10"/>
    <p:sldId id="263" r:id="rId11"/>
    <p:sldId id="288" r:id="rId12"/>
    <p:sldId id="265" r:id="rId13"/>
    <p:sldId id="267" r:id="rId14"/>
    <p:sldId id="266" r:id="rId15"/>
    <p:sldId id="269" r:id="rId16"/>
    <p:sldId id="268" r:id="rId17"/>
    <p:sldId id="271" r:id="rId18"/>
    <p:sldId id="270" r:id="rId19"/>
    <p:sldId id="273" r:id="rId20"/>
    <p:sldId id="272" r:id="rId21"/>
    <p:sldId id="275" r:id="rId22"/>
    <p:sldId id="276" r:id="rId23"/>
    <p:sldId id="298" r:id="rId24"/>
    <p:sldId id="285" r:id="rId25"/>
    <p:sldId id="277" r:id="rId26"/>
    <p:sldId id="278" r:id="rId27"/>
    <p:sldId id="299" r:id="rId28"/>
    <p:sldId id="291" r:id="rId29"/>
    <p:sldId id="286" r:id="rId30"/>
    <p:sldId id="281" r:id="rId31"/>
    <p:sldId id="287" r:id="rId32"/>
    <p:sldId id="300" r:id="rId33"/>
    <p:sldId id="282" r:id="rId34"/>
    <p:sldId id="262" r:id="rId35"/>
    <p:sldId id="279" r:id="rId36"/>
    <p:sldId id="283" r:id="rId37"/>
    <p:sldId id="280" r:id="rId38"/>
    <p:sldId id="295" r:id="rId39"/>
    <p:sldId id="292" r:id="rId40"/>
    <p:sldId id="293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/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43909" y="6381328"/>
            <a:ext cx="1348571" cy="3480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/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43909" y="6381328"/>
            <a:ext cx="1348571" cy="3480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/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43909" y="6381328"/>
            <a:ext cx="1348571" cy="3480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/>
          <p:cNvPicPr/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43909" y="6381328"/>
            <a:ext cx="1348571" cy="3480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/>
          <p:cNvPicPr/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43909" y="6381328"/>
            <a:ext cx="1348571" cy="3480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/>
          <p:cNvPicPr/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43909" y="6381328"/>
            <a:ext cx="1348571" cy="3480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/>
          <p:cNvPicPr/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43909" y="6381328"/>
            <a:ext cx="1348571" cy="3480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84B36-B5AB-4298-BE5A-990B71710492}" type="datetimeFigureOut">
              <a:rPr lang="en-GB" smtClean="0"/>
              <a:pPr/>
              <a:t>06/11/2014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0572B-5530-490A-B258-468743BC173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/>
          <p:nvPr userDrawn="1"/>
        </p:nvPicPr>
        <p:blipFill>
          <a:blip r:embed="rId13" cstate="screen"/>
          <a:stretch>
            <a:fillRect/>
          </a:stretch>
        </p:blipFill>
        <p:spPr>
          <a:xfrm>
            <a:off x="7543909" y="6381328"/>
            <a:ext cx="1348571" cy="348064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emf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630616" cy="2306687"/>
          </a:xfrm>
        </p:spPr>
        <p:txBody>
          <a:bodyPr>
            <a:normAutofit/>
          </a:bodyPr>
          <a:lstStyle/>
          <a:p>
            <a:r>
              <a:rPr lang="en-GB" dirty="0" smtClean="0"/>
              <a:t>Lecture:  </a:t>
            </a:r>
            <a:r>
              <a:rPr lang="en-GB" dirty="0" smtClean="0"/>
              <a:t>Solar cell technologies,  </a:t>
            </a:r>
            <a:r>
              <a:rPr lang="en-GB" dirty="0" smtClean="0"/>
              <a:t>world records and some new concepts</a:t>
            </a:r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 cstate="screen"/>
          <a:stretch>
            <a:fillRect/>
          </a:stretch>
        </p:blipFill>
        <p:spPr>
          <a:xfrm>
            <a:off x="120959" y="109800"/>
            <a:ext cx="8117323" cy="209506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Silicon - crystalline</a:t>
            </a:r>
            <a:endParaRPr lang="en-GB" dirty="0"/>
          </a:p>
        </p:txBody>
      </p:sp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39552" y="1628800"/>
            <a:ext cx="40576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1" descr="solarpanels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076056" y="1772816"/>
            <a:ext cx="2736850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Silicon’s best – the Sanyo ‘HIT’ cell</a:t>
            </a:r>
          </a:p>
        </p:txBody>
      </p:sp>
      <p:pic>
        <p:nvPicPr>
          <p:cNvPr id="38914" name="Picture 4" descr="http://us.sanyo.com/Dynamic/ImageManager/Solar/HITSolarCellDiagram.gif"/>
          <p:cNvPicPr>
            <a:picLocks noChangeAspect="1" noChangeArrowheads="1"/>
          </p:cNvPicPr>
          <p:nvPr/>
        </p:nvPicPr>
        <p:blipFill>
          <a:blip r:embed="rId2" cstate="screen"/>
          <a:srcRect t="8621"/>
          <a:stretch>
            <a:fillRect/>
          </a:stretch>
        </p:blipFill>
        <p:spPr bwMode="auto">
          <a:xfrm>
            <a:off x="323850" y="1844675"/>
            <a:ext cx="8616950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3779838" y="6165850"/>
            <a:ext cx="45720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100">
                <a:latin typeface="Calibri" pitchFamily="34" charset="0"/>
              </a:rPr>
              <a:t>http://us.sanyo.com/News/SANYO-Develops-HIT-Solar-Cells-with-World-s-Highest-Energy-Conversion-Efficiency-of-23-0-</a:t>
            </a:r>
          </a:p>
        </p:txBody>
      </p:sp>
      <p:sp>
        <p:nvSpPr>
          <p:cNvPr id="38916" name="TextBox 5"/>
          <p:cNvSpPr txBox="1">
            <a:spLocks noChangeArrowheads="1"/>
          </p:cNvSpPr>
          <p:nvPr/>
        </p:nvSpPr>
        <p:spPr bwMode="auto">
          <a:xfrm>
            <a:off x="1258888" y="5589588"/>
            <a:ext cx="39528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‘Heterojunction with Intrinsic Thin layer’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Silicon </a:t>
            </a:r>
            <a:r>
              <a:rPr lang="en-GB" smtClean="0"/>
              <a:t>- crystalline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520" y="2071309"/>
            <a:ext cx="8625065" cy="20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03648" y="2492896"/>
            <a:ext cx="5293368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164288" y="4293096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Pic</a:t>
            </a:r>
            <a:r>
              <a:rPr lang="en-GB" dirty="0" smtClean="0"/>
              <a:t> from</a:t>
            </a:r>
          </a:p>
          <a:p>
            <a:r>
              <a:rPr lang="en-GB" dirty="0" smtClean="0"/>
              <a:t>Miles 2007</a:t>
            </a:r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Silicon – multi-crystalline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smtClean="0"/>
              <a:t>Advantages</a:t>
            </a:r>
          </a:p>
          <a:p>
            <a:pPr>
              <a:buNone/>
            </a:pPr>
            <a:r>
              <a:rPr lang="en-GB" dirty="0" smtClean="0"/>
              <a:t>Cheaper than wafer silicon</a:t>
            </a:r>
          </a:p>
          <a:p>
            <a:pPr>
              <a:buNone/>
            </a:pPr>
            <a:r>
              <a:rPr lang="en-GB" dirty="0" smtClean="0"/>
              <a:t>Uses silicon processing technology</a:t>
            </a:r>
            <a:endParaRPr lang="en-GB" dirty="0" smtClean="0"/>
          </a:p>
          <a:p>
            <a:r>
              <a:rPr lang="en-GB" dirty="0" smtClean="0"/>
              <a:t>Disadvantages</a:t>
            </a:r>
          </a:p>
          <a:p>
            <a:pPr>
              <a:buNone/>
            </a:pPr>
            <a:r>
              <a:rPr lang="en-GB" dirty="0" smtClean="0"/>
              <a:t>5% less efficient than single crystal</a:t>
            </a:r>
          </a:p>
          <a:p>
            <a:pPr>
              <a:buNone/>
            </a:pPr>
            <a:r>
              <a:rPr lang="en-GB" dirty="0" smtClean="0"/>
              <a:t>(Highest efficiencies need exotic processing (left))</a:t>
            </a:r>
            <a:endParaRPr lang="en-GB" dirty="0"/>
          </a:p>
        </p:txBody>
      </p:sp>
      <p:pic>
        <p:nvPicPr>
          <p:cNvPr id="5" name="Picture 13" descr="image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560" y="1772816"/>
            <a:ext cx="359317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7544" y="3789040"/>
            <a:ext cx="3839936" cy="2146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27584" y="6237312"/>
            <a:ext cx="19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 24 Shultz 2004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Silicon – multi-crystalline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520" y="2060848"/>
            <a:ext cx="8633630" cy="1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835695" y="2348880"/>
            <a:ext cx="4501897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732240" y="3861048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Pic</a:t>
            </a:r>
            <a:r>
              <a:rPr lang="en-GB" dirty="0" smtClean="0"/>
              <a:t> from</a:t>
            </a:r>
          </a:p>
          <a:p>
            <a:r>
              <a:rPr lang="en-GB" dirty="0" smtClean="0"/>
              <a:t>Miles 2007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III-V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27584" y="6309320"/>
            <a:ext cx="187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 24 </a:t>
            </a:r>
            <a:r>
              <a:rPr lang="en-GB" dirty="0" err="1" smtClean="0"/>
              <a:t>Kayes</a:t>
            </a:r>
            <a:r>
              <a:rPr lang="en-GB" dirty="0" smtClean="0"/>
              <a:t> 2011</a:t>
            </a:r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220072" y="1556792"/>
            <a:ext cx="3500264" cy="338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9552" y="1484784"/>
            <a:ext cx="419455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III-V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520" y="1916832"/>
            <a:ext cx="8719280" cy="385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5536" y="2636912"/>
            <a:ext cx="3405805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844727" y="2463215"/>
            <a:ext cx="3543697" cy="355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827584" y="6309320"/>
            <a:ext cx="187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 24 </a:t>
            </a:r>
            <a:r>
              <a:rPr lang="en-GB" dirty="0" err="1" smtClean="0"/>
              <a:t>Kayes</a:t>
            </a:r>
            <a:r>
              <a:rPr lang="en-GB" dirty="0" smtClean="0"/>
              <a:t> 2011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Thin film - CIGS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Strengths</a:t>
            </a:r>
          </a:p>
          <a:p>
            <a:pPr>
              <a:buNone/>
            </a:pPr>
            <a:r>
              <a:rPr lang="en-GB" dirty="0" smtClean="0"/>
              <a:t>High efficiency ~ 20%</a:t>
            </a:r>
          </a:p>
          <a:p>
            <a:pPr>
              <a:buNone/>
            </a:pPr>
            <a:r>
              <a:rPr lang="en-GB" dirty="0" smtClean="0"/>
              <a:t>Thin film construction</a:t>
            </a:r>
          </a:p>
          <a:p>
            <a:r>
              <a:rPr lang="en-GB" dirty="0" smtClean="0"/>
              <a:t>Issues</a:t>
            </a:r>
          </a:p>
          <a:p>
            <a:pPr>
              <a:buNone/>
            </a:pPr>
            <a:r>
              <a:rPr lang="en-GB" dirty="0" smtClean="0"/>
              <a:t>Complex material – </a:t>
            </a:r>
            <a:r>
              <a:rPr lang="en-GB" dirty="0" err="1" smtClean="0"/>
              <a:t>chalcogen</a:t>
            </a:r>
            <a:r>
              <a:rPr lang="en-GB" dirty="0" smtClean="0"/>
              <a:t> loss</a:t>
            </a:r>
          </a:p>
          <a:p>
            <a:pPr>
              <a:buNone/>
            </a:pPr>
            <a:r>
              <a:rPr lang="en-GB" dirty="0" smtClean="0"/>
              <a:t>In and </a:t>
            </a:r>
            <a:r>
              <a:rPr lang="en-GB" dirty="0" err="1" smtClean="0"/>
              <a:t>Ga</a:t>
            </a:r>
            <a:r>
              <a:rPr lang="en-GB" dirty="0" smtClean="0"/>
              <a:t> rare and expensive</a:t>
            </a:r>
          </a:p>
          <a:p>
            <a:pPr>
              <a:buNone/>
            </a:pPr>
            <a:r>
              <a:rPr lang="en-GB" dirty="0" smtClean="0"/>
              <a:t>Business hard to sustain – danger of it being undercut</a:t>
            </a:r>
            <a:endParaRPr lang="en-GB" dirty="0"/>
          </a:p>
        </p:txBody>
      </p:sp>
      <p:pic>
        <p:nvPicPr>
          <p:cNvPr id="5" name="Picture 6" descr="cigs-9b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0" y="1340768"/>
            <a:ext cx="425261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55576" y="6021288"/>
            <a:ext cx="180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Image from NREL</a:t>
            </a:r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 film - CIGS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520" y="1916832"/>
            <a:ext cx="8650760" cy="385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11560" y="2564904"/>
            <a:ext cx="4546188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99592" y="6309320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From ref 27 </a:t>
            </a:r>
            <a:r>
              <a:rPr lang="en-GB" dirty="0" err="1" smtClean="0"/>
              <a:t>Repins</a:t>
            </a:r>
            <a:r>
              <a:rPr lang="en-GB" dirty="0" smtClean="0"/>
              <a:t>  2008</a:t>
            </a:r>
            <a:endParaRPr lang="en-GB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 film - </a:t>
            </a:r>
            <a:r>
              <a:rPr lang="en-GB" smtClean="0"/>
              <a:t>CdTe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Strengths</a:t>
            </a:r>
          </a:p>
          <a:p>
            <a:pPr>
              <a:buNone/>
            </a:pPr>
            <a:r>
              <a:rPr lang="en-GB" dirty="0" smtClean="0"/>
              <a:t>Easy to produce</a:t>
            </a:r>
          </a:p>
          <a:p>
            <a:pPr>
              <a:buNone/>
            </a:pPr>
            <a:r>
              <a:rPr lang="en-GB" dirty="0" smtClean="0"/>
              <a:t>Cheapest PV you can buy</a:t>
            </a:r>
          </a:p>
          <a:p>
            <a:pPr>
              <a:buNone/>
            </a:pPr>
            <a:r>
              <a:rPr lang="en-GB" dirty="0" smtClean="0"/>
              <a:t>Main competitor to silicon</a:t>
            </a:r>
          </a:p>
          <a:p>
            <a:pPr>
              <a:buNone/>
            </a:pPr>
            <a:r>
              <a:rPr lang="en-GB" dirty="0" smtClean="0"/>
              <a:t>Major improvements in recent years 16 </a:t>
            </a:r>
            <a:r>
              <a:rPr lang="en-GB" dirty="0" smtClean="0">
                <a:sym typeface="Wingdings" pitchFamily="2" charset="2"/>
              </a:rPr>
              <a:t>20%</a:t>
            </a:r>
            <a:endParaRPr lang="en-GB" dirty="0" smtClean="0"/>
          </a:p>
          <a:p>
            <a:r>
              <a:rPr lang="en-GB" dirty="0" smtClean="0"/>
              <a:t>Weaknesses</a:t>
            </a:r>
          </a:p>
          <a:p>
            <a:pPr>
              <a:buNone/>
            </a:pPr>
            <a:r>
              <a:rPr lang="en-GB" dirty="0" err="1" smtClean="0"/>
              <a:t>Cd</a:t>
            </a:r>
            <a:r>
              <a:rPr lang="en-GB" dirty="0" smtClean="0"/>
              <a:t> is toxic</a:t>
            </a:r>
          </a:p>
          <a:p>
            <a:pPr>
              <a:buNone/>
            </a:pPr>
            <a:r>
              <a:rPr lang="en-GB" dirty="0" smtClean="0"/>
              <a:t>Te is quite scarce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1052736"/>
            <a:ext cx="4185345" cy="254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3" descr="Image_00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87624" y="3887648"/>
            <a:ext cx="3096096" cy="285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Review papers on PV … there are lots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27584" y="1560686"/>
            <a:ext cx="6549033" cy="4137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403648" y="5805264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“Materials Today” 2007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 film - </a:t>
            </a:r>
            <a:r>
              <a:rPr lang="en-GB" dirty="0" err="1" smtClean="0"/>
              <a:t>CdTe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520" y="1916832"/>
            <a:ext cx="8565109" cy="179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79512" y="3310855"/>
            <a:ext cx="32766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419872" y="2494756"/>
            <a:ext cx="517207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458117" y="5805264"/>
            <a:ext cx="331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These graphs - Wu – about 16.5%</a:t>
            </a:r>
            <a:endParaRPr lang="en-GB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 film – amorphous silicon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59421"/>
            <a:ext cx="4038600" cy="4525963"/>
          </a:xfrm>
        </p:spPr>
        <p:txBody>
          <a:bodyPr/>
          <a:lstStyle/>
          <a:p>
            <a:r>
              <a:rPr lang="en-GB" dirty="0" smtClean="0"/>
              <a:t>Advantages</a:t>
            </a:r>
          </a:p>
          <a:p>
            <a:pPr>
              <a:buNone/>
            </a:pPr>
            <a:r>
              <a:rPr lang="en-GB" dirty="0" smtClean="0"/>
              <a:t>a-Si is a direct gap semiconductor! Dundee 1970’s</a:t>
            </a:r>
          </a:p>
          <a:p>
            <a:r>
              <a:rPr lang="en-GB" dirty="0" smtClean="0"/>
              <a:t>Problems</a:t>
            </a:r>
          </a:p>
          <a:p>
            <a:pPr>
              <a:buNone/>
            </a:pPr>
            <a:r>
              <a:rPr lang="en-GB" dirty="0" smtClean="0"/>
              <a:t>Its not stable</a:t>
            </a:r>
          </a:p>
          <a:p>
            <a:pPr>
              <a:buNone/>
            </a:pPr>
            <a:r>
              <a:rPr lang="en-GB" dirty="0" smtClean="0"/>
              <a:t>The efficiency is low</a:t>
            </a:r>
          </a:p>
          <a:p>
            <a:pPr>
              <a:buNone/>
            </a:pPr>
            <a:r>
              <a:rPr lang="en-GB" dirty="0" smtClean="0"/>
              <a:t>No longer in serious production</a:t>
            </a:r>
          </a:p>
          <a:p>
            <a:pPr>
              <a:buNone/>
            </a:pPr>
            <a:endParaRPr lang="en-GB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560" y="2335928"/>
            <a:ext cx="3600400" cy="2641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29766" y="5435932"/>
            <a:ext cx="20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Pic</a:t>
            </a:r>
            <a:r>
              <a:rPr lang="en-GB" dirty="0" smtClean="0"/>
              <a:t> from Miles 2007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521" y="1161870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22945" y="1764432"/>
            <a:ext cx="8642195" cy="60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 film – microcrystalline silicon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564904"/>
            <a:ext cx="4038600" cy="3561259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Advantage</a:t>
            </a:r>
          </a:p>
          <a:p>
            <a:pPr>
              <a:buNone/>
            </a:pPr>
            <a:r>
              <a:rPr lang="en-GB" dirty="0" smtClean="0"/>
              <a:t>Low cost thin film silicon could revolutionise solar power</a:t>
            </a:r>
          </a:p>
          <a:p>
            <a:r>
              <a:rPr lang="en-GB" dirty="0" smtClean="0"/>
              <a:t>Disadvantage</a:t>
            </a:r>
          </a:p>
          <a:p>
            <a:pPr>
              <a:buNone/>
            </a:pPr>
            <a:r>
              <a:rPr lang="en-GB" dirty="0" smtClean="0"/>
              <a:t>Silicon is an indirect gap material and does not absorb well </a:t>
            </a:r>
            <a:r>
              <a:rPr lang="en-GB" dirty="0" smtClean="0">
                <a:sym typeface="Wingdings" pitchFamily="2" charset="2"/>
              </a:rPr>
              <a:t></a:t>
            </a:r>
          </a:p>
          <a:p>
            <a:pPr>
              <a:buNone/>
            </a:pPr>
            <a:r>
              <a:rPr lang="en-GB" dirty="0" smtClean="0">
                <a:sym typeface="Wingdings" pitchFamily="2" charset="2"/>
              </a:rPr>
              <a:t>Need to use tricks to get it to work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8562" y="1907307"/>
            <a:ext cx="8582239" cy="19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6165304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Ref 5 </a:t>
            </a:r>
            <a:r>
              <a:rPr lang="en-GB" dirty="0" err="1" smtClean="0"/>
              <a:t>Sai</a:t>
            </a:r>
            <a:r>
              <a:rPr lang="en-GB" dirty="0" smtClean="0"/>
              <a:t> – uses honeycomb textured substrate</a:t>
            </a:r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 film – microcrystalline silicon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8562" y="1907307"/>
            <a:ext cx="8582239" cy="19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427984" y="2708920"/>
            <a:ext cx="4100711" cy="286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1560" y="6165304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Ref 5 </a:t>
            </a:r>
            <a:r>
              <a:rPr lang="en-GB" dirty="0" err="1" smtClean="0"/>
              <a:t>Sai</a:t>
            </a:r>
            <a:r>
              <a:rPr lang="en-GB" dirty="0" smtClean="0"/>
              <a:t> – uses honeycomb textured substrate</a:t>
            </a:r>
            <a:endParaRPr lang="en-GB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23527" y="2348880"/>
            <a:ext cx="3914553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8" y="476672"/>
            <a:ext cx="398145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9552" y="4653136"/>
            <a:ext cx="3818037" cy="163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Dye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860032" y="1628800"/>
            <a:ext cx="399593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 smtClean="0"/>
              <a:t>Strengths</a:t>
            </a:r>
          </a:p>
          <a:p>
            <a:r>
              <a:rPr lang="en-GB" sz="2400" dirty="0" smtClean="0"/>
              <a:t>Does not require high purity </a:t>
            </a:r>
            <a:r>
              <a:rPr lang="en-GB" sz="2400" dirty="0" err="1" smtClean="0"/>
              <a:t>semiconducdtors</a:t>
            </a:r>
            <a:endParaRPr lang="en-GB" sz="2400" dirty="0" smtClean="0"/>
          </a:p>
          <a:p>
            <a:r>
              <a:rPr lang="en-GB" sz="2400" dirty="0" smtClean="0"/>
              <a:t>Potentially cheap to produce with simple equipment</a:t>
            </a:r>
          </a:p>
          <a:p>
            <a:pPr>
              <a:buFont typeface="Arial" pitchFamily="34" charset="0"/>
              <a:buChar char="•"/>
            </a:pPr>
            <a:endParaRPr lang="en-GB" sz="2400" dirty="0" smtClean="0"/>
          </a:p>
          <a:p>
            <a:pPr>
              <a:buFont typeface="Arial" pitchFamily="34" charset="0"/>
              <a:buChar char="•"/>
            </a:pPr>
            <a:r>
              <a:rPr lang="en-GB" sz="2400" dirty="0" smtClean="0"/>
              <a:t>Weaknesses</a:t>
            </a:r>
          </a:p>
          <a:p>
            <a:r>
              <a:rPr lang="en-GB" sz="2400" dirty="0" smtClean="0"/>
              <a:t>Liquid electrolyte causes instability</a:t>
            </a:r>
          </a:p>
          <a:p>
            <a:r>
              <a:rPr lang="en-GB" sz="2400" dirty="0" smtClean="0"/>
              <a:t>Efficiency seems to be stuck at just over 10%</a:t>
            </a:r>
          </a:p>
          <a:p>
            <a:r>
              <a:rPr lang="en-GB" sz="2400" dirty="0" smtClean="0"/>
              <a:t>More difficult to manufacture than expected</a:t>
            </a:r>
            <a:endParaRPr lang="en-GB" sz="2400" dirty="0" smtClean="0"/>
          </a:p>
          <a:p>
            <a:pPr>
              <a:buFont typeface="Arial" pitchFamily="34" charset="0"/>
              <a:buChar char="•"/>
            </a:pPr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Dye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9512" y="1916832"/>
            <a:ext cx="8496587" cy="179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dye_solar_cell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11560" y="2708920"/>
            <a:ext cx="3426346" cy="228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Organic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55650" y="1341438"/>
            <a:ext cx="46005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50825" y="5876925"/>
            <a:ext cx="21647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200" dirty="0" smtClean="0">
                <a:latin typeface="Calibri" pitchFamily="34" charset="0"/>
              </a:rPr>
              <a:t>Im</a:t>
            </a:r>
            <a:r>
              <a:rPr lang="en-GB" sz="1200" dirty="0" smtClean="0">
                <a:latin typeface="Calibri" pitchFamily="34" charset="0"/>
              </a:rPr>
              <a:t>age from </a:t>
            </a:r>
            <a:r>
              <a:rPr lang="en-GB" sz="1200" dirty="0" smtClean="0">
                <a:latin typeface="Calibri" pitchFamily="34" charset="0"/>
              </a:rPr>
              <a:t>L </a:t>
            </a:r>
            <a:r>
              <a:rPr lang="en-GB" sz="1200" dirty="0">
                <a:latin typeface="Calibri" pitchFamily="34" charset="0"/>
              </a:rPr>
              <a:t>M </a:t>
            </a:r>
            <a:r>
              <a:rPr lang="en-GB" sz="1200" dirty="0" smtClean="0">
                <a:latin typeface="Calibri" pitchFamily="34" charset="0"/>
              </a:rPr>
              <a:t>Peter Royal Soc</a:t>
            </a:r>
            <a:endParaRPr lang="en-GB" sz="1200" dirty="0">
              <a:latin typeface="Calibri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79613" y="6453188"/>
            <a:ext cx="620077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5292725" y="1989138"/>
            <a:ext cx="288925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Bulk heterojunction:</a:t>
            </a:r>
          </a:p>
          <a:p>
            <a:r>
              <a:rPr lang="en-GB">
                <a:latin typeface="Calibri" pitchFamily="34" charset="0"/>
              </a:rPr>
              <a:t>  P3HT – e donor</a:t>
            </a:r>
          </a:p>
          <a:p>
            <a:r>
              <a:rPr lang="en-GB">
                <a:latin typeface="Calibri" pitchFamily="34" charset="0"/>
              </a:rPr>
              <a:t>  C60 derivative  – e acceptor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979613" y="6092825"/>
            <a:ext cx="3087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P3HT – poly-3-hexyl-thiophene</a:t>
            </a: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2843213" y="4724400"/>
            <a:ext cx="6365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glass</a:t>
            </a: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4203700" y="4508500"/>
            <a:ext cx="23129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Transparent conductor</a:t>
            </a: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4211638" y="4221163"/>
            <a:ext cx="1193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PEDOT:PSS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4140200" y="3429000"/>
            <a:ext cx="1317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Al electrode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076700" y="4581525"/>
            <a:ext cx="207963" cy="112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1"/>
          </p:cNvCxnSpPr>
          <p:nvPr/>
        </p:nvCxnSpPr>
        <p:spPr>
          <a:xfrm flipH="1">
            <a:off x="4067175" y="4405313"/>
            <a:ext cx="144463" cy="31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Organic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Advantages</a:t>
            </a:r>
          </a:p>
          <a:p>
            <a:pPr>
              <a:buNone/>
            </a:pPr>
            <a:r>
              <a:rPr lang="en-GB" dirty="0" smtClean="0"/>
              <a:t>Has potential for low cost</a:t>
            </a:r>
          </a:p>
          <a:p>
            <a:r>
              <a:rPr lang="en-GB" dirty="0" smtClean="0"/>
              <a:t>Disadvantages</a:t>
            </a:r>
          </a:p>
          <a:p>
            <a:pPr>
              <a:buNone/>
            </a:pPr>
            <a:r>
              <a:rPr lang="en-GB" dirty="0" smtClean="0"/>
              <a:t>Unstable – absorption is an </a:t>
            </a:r>
            <a:r>
              <a:rPr lang="en-GB" dirty="0" err="1" smtClean="0"/>
              <a:t>antibonding</a:t>
            </a:r>
            <a:r>
              <a:rPr lang="en-GB" dirty="0" smtClean="0"/>
              <a:t> transition</a:t>
            </a:r>
          </a:p>
          <a:p>
            <a:pPr>
              <a:buNone/>
            </a:pPr>
            <a:r>
              <a:rPr lang="en-GB" dirty="0" smtClean="0"/>
              <a:t>Low efficiency</a:t>
            </a:r>
          </a:p>
          <a:p>
            <a:pPr>
              <a:buNone/>
            </a:pPr>
            <a:r>
              <a:rPr lang="en-GB" dirty="0" smtClean="0"/>
              <a:t>Companies can’t make it pay</a:t>
            </a:r>
          </a:p>
          <a:p>
            <a:pPr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Organic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7137" y="1916832"/>
            <a:ext cx="8599369" cy="59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75856" y="2924944"/>
            <a:ext cx="5239147" cy="322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076056" y="6237312"/>
            <a:ext cx="23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 Service Science 2011</a:t>
            </a:r>
            <a:endParaRPr lang="en-GB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23528" y="2708920"/>
            <a:ext cx="34575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Multi-junction III-V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5" descr="120531_0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560" y="4581128"/>
            <a:ext cx="692467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82e7b5e1-af78-4bb0-9abb-62601d3b0d2d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95536" y="1196752"/>
            <a:ext cx="6624736" cy="2779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79512" y="134076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smtClean="0"/>
              <a:t>http://phys.org/news/2011-11-sharp-solar-cell-worlds-highest.html</a:t>
            </a:r>
            <a:endParaRPr lang="en-GB" sz="1100" dirty="0"/>
          </a:p>
        </p:txBody>
      </p:sp>
      <p:sp>
        <p:nvSpPr>
          <p:cNvPr id="11" name="Rectangle 10"/>
          <p:cNvSpPr/>
          <p:nvPr/>
        </p:nvSpPr>
        <p:spPr>
          <a:xfrm>
            <a:off x="755576" y="645333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 dirty="0" smtClean="0"/>
              <a:t>http://www.semiconductor-today.com/news_items/2013/JUN/SHARP_190613.html</a:t>
            </a:r>
            <a:endParaRPr lang="en-GB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NREL efficiency chart – one of a kind cells</a:t>
            </a:r>
            <a:endParaRPr lang="en-GB" sz="3600" dirty="0"/>
          </a:p>
        </p:txBody>
      </p:sp>
      <p:pic>
        <p:nvPicPr>
          <p:cNvPr id="5" name="Content Placeholder 4" descr="efficiency_chart_2014.jpg"/>
          <p:cNvPicPr>
            <a:picLocks noGrp="1" noChangeAspect="1"/>
          </p:cNvPicPr>
          <p:nvPr>
            <p:ph sz="half" idx="1"/>
          </p:nvPr>
        </p:nvPicPr>
        <p:blipFill>
          <a:blip r:embed="rId2" cstate="screen"/>
          <a:stretch>
            <a:fillRect/>
          </a:stretch>
        </p:blipFill>
        <p:spPr>
          <a:xfrm>
            <a:off x="251520" y="1030982"/>
            <a:ext cx="8267895" cy="4846290"/>
          </a:xfrm>
        </p:spPr>
      </p:pic>
      <p:sp>
        <p:nvSpPr>
          <p:cNvPr id="6" name="Rectangle 5"/>
          <p:cNvSpPr/>
          <p:nvPr/>
        </p:nvSpPr>
        <p:spPr>
          <a:xfrm>
            <a:off x="539552" y="5949280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http://www.nrel.gov/ncpv/images/efficiency_chart.jpg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6381328"/>
            <a:ext cx="420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Download the latest version for your work!</a:t>
            </a:r>
            <a:endParaRPr lang="en-GB" i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Multi-junction III-V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5237" y="1916832"/>
            <a:ext cx="8659326" cy="37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 descr="C:\Documents and Settings\Ken\My Documents\Dropbox\2013 SEMINARS AND TALKS\2013 10 IoP Liverpool 10thOctober\2013 IoP branch meeting\multijunction solar cell.gif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5288" y="1628775"/>
            <a:ext cx="28575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979613" y="1412875"/>
            <a:ext cx="6794500" cy="5170488"/>
            <a:chOff x="1979712" y="1412776"/>
            <a:chExt cx="6795120" cy="5170060"/>
          </a:xfrm>
        </p:grpSpPr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1979712" y="1412776"/>
              <a:ext cx="6795120" cy="5170060"/>
              <a:chOff x="1979712" y="1412776"/>
              <a:chExt cx="6795120" cy="5170060"/>
            </a:xfrm>
          </p:grpSpPr>
          <p:grpSp>
            <p:nvGrpSpPr>
              <p:cNvPr id="13" name="Group 66"/>
              <p:cNvGrpSpPr>
                <a:grpSpLocks/>
              </p:cNvGrpSpPr>
              <p:nvPr/>
            </p:nvGrpSpPr>
            <p:grpSpPr bwMode="auto">
              <a:xfrm>
                <a:off x="1979712" y="1419200"/>
                <a:ext cx="6795120" cy="5163636"/>
                <a:chOff x="1979712" y="1419200"/>
                <a:chExt cx="6795120" cy="5163636"/>
              </a:xfrm>
            </p:grpSpPr>
            <p:pic>
              <p:nvPicPr>
                <p:cNvPr id="16" name="Picture 5" descr="http://www.circadiansolar.com/products/img/cpv_system_2.png"/>
                <p:cNvPicPr>
                  <a:picLocks noChangeAspect="1" noChangeArrowheads="1"/>
                </p:cNvPicPr>
                <p:nvPr/>
              </p:nvPicPr>
              <p:blipFill>
                <a:blip r:embed="rId5" cstate="screen"/>
                <a:srcRect/>
                <a:stretch>
                  <a:fillRect/>
                </a:stretch>
              </p:blipFill>
              <p:spPr bwMode="auto">
                <a:xfrm>
                  <a:off x="5436096" y="1419200"/>
                  <a:ext cx="3338736" cy="2225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7" name="Picture 7" descr="http://www.circadiansolar.com/products/img/cpv_system_3.png"/>
                <p:cNvPicPr>
                  <a:picLocks noChangeAspect="1" noChangeArrowheads="1"/>
                </p:cNvPicPr>
                <p:nvPr/>
              </p:nvPicPr>
              <p:blipFill>
                <a:blip r:embed="rId6" cstate="screen"/>
                <a:srcRect/>
                <a:stretch>
                  <a:fillRect/>
                </a:stretch>
              </p:blipFill>
              <p:spPr bwMode="auto">
                <a:xfrm>
                  <a:off x="5436096" y="4011488"/>
                  <a:ext cx="3338736" cy="2225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8" name="TextBox 65"/>
                <p:cNvSpPr txBox="1">
                  <a:spLocks noChangeArrowheads="1"/>
                </p:cNvSpPr>
                <p:nvPr/>
              </p:nvSpPr>
              <p:spPr bwMode="auto">
                <a:xfrm>
                  <a:off x="1979712" y="5013176"/>
                  <a:ext cx="2967672" cy="15696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>
                    <a:buFont typeface="Arial" charset="0"/>
                    <a:buChar char="•"/>
                  </a:pPr>
                  <a:r>
                    <a:rPr lang="en-GB">
                      <a:latin typeface="Calibri" pitchFamily="34" charset="0"/>
                    </a:rPr>
                    <a:t>600 x concentration</a:t>
                  </a:r>
                </a:p>
                <a:p>
                  <a:pPr>
                    <a:buFont typeface="Arial" charset="0"/>
                    <a:buChar char="•"/>
                  </a:pPr>
                  <a:r>
                    <a:rPr lang="en-GB">
                      <a:latin typeface="Calibri" pitchFamily="34" charset="0"/>
                    </a:rPr>
                    <a:t>~40% efficient</a:t>
                  </a:r>
                </a:p>
                <a:p>
                  <a:pPr>
                    <a:buFont typeface="Arial" charset="0"/>
                    <a:buChar char="•"/>
                  </a:pPr>
                  <a:r>
                    <a:rPr lang="en-GB">
                      <a:latin typeface="Calibri" pitchFamily="34" charset="0"/>
                    </a:rPr>
                    <a:t>Has accurate tracking system</a:t>
                  </a:r>
                </a:p>
                <a:p>
                  <a:pPr>
                    <a:buFont typeface="Arial" charset="0"/>
                    <a:buChar char="•"/>
                  </a:pPr>
                  <a:r>
                    <a:rPr lang="en-GB">
                      <a:latin typeface="Calibri" pitchFamily="34" charset="0"/>
                    </a:rPr>
                    <a:t>Needs direct sunlight</a:t>
                  </a:r>
                </a:p>
                <a:p>
                  <a:r>
                    <a:rPr lang="en-GB" sz="1200" i="1">
                      <a:latin typeface="Calibri" pitchFamily="34" charset="0"/>
                    </a:rPr>
                    <a:t>Pics from Circadian Solar Ltd &amp;</a:t>
                  </a:r>
                </a:p>
                <a:p>
                  <a:r>
                    <a:rPr lang="en-GB" sz="1200" i="1">
                      <a:latin typeface="Calibri" pitchFamily="34" charset="0"/>
                    </a:rPr>
                    <a:t>http://www.laserfocusworld.com</a:t>
                  </a:r>
                </a:p>
              </p:txBody>
            </p:sp>
          </p:grpSp>
          <p:pic>
            <p:nvPicPr>
              <p:cNvPr id="14" name="Picture 2" descr="http://www.laserfocusworld.com/content/dam/etc/medialib/platform-7/laser-focus_world/articles/print-articles/volume-46/issue-2/new_1/87263.res"/>
              <p:cNvPicPr>
                <a:picLocks noChangeAspect="1" noChangeArrowheads="1"/>
              </p:cNvPicPr>
              <p:nvPr/>
            </p:nvPicPr>
            <p:blipFill>
              <a:blip r:embed="rId7" cstate="screen"/>
              <a:srcRect/>
              <a:stretch>
                <a:fillRect/>
              </a:stretch>
            </p:blipFill>
            <p:spPr bwMode="auto">
              <a:xfrm>
                <a:off x="3298676" y="1412776"/>
                <a:ext cx="2065412" cy="15903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extBox 8"/>
              <p:cNvSpPr txBox="1">
                <a:spLocks noChangeArrowheads="1"/>
              </p:cNvSpPr>
              <p:nvPr/>
            </p:nvSpPr>
            <p:spPr bwMode="auto">
              <a:xfrm>
                <a:off x="3653872" y="3068960"/>
                <a:ext cx="142218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>
                    <a:latin typeface="Calibri" pitchFamily="34" charset="0"/>
                  </a:rPr>
                  <a:t>Concentrator</a:t>
                </a:r>
              </a:p>
            </p:txBody>
          </p:sp>
        </p:grpSp>
        <p:sp>
          <p:nvSpPr>
            <p:cNvPr id="12" name="TextBox 9"/>
            <p:cNvSpPr txBox="1">
              <a:spLocks noChangeArrowheads="1"/>
            </p:cNvSpPr>
            <p:nvPr/>
          </p:nvSpPr>
          <p:spPr bwMode="auto">
            <a:xfrm>
              <a:off x="6012160" y="3645024"/>
              <a:ext cx="85869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>
                  <a:latin typeface="Calibri" pitchFamily="34" charset="0"/>
                </a:rPr>
                <a:t>Tracker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Multi-junction III-V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5237" y="1916832"/>
            <a:ext cx="8659326" cy="37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395536" y="2708920"/>
            <a:ext cx="38884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400" dirty="0" smtClean="0"/>
              <a:t>Advantages</a:t>
            </a:r>
          </a:p>
          <a:p>
            <a:r>
              <a:rPr lang="en-GB" sz="2400" dirty="0" smtClean="0"/>
              <a:t>Very high efficiency</a:t>
            </a:r>
          </a:p>
          <a:p>
            <a:r>
              <a:rPr lang="en-GB" sz="2400" dirty="0" smtClean="0"/>
              <a:t>Can be used with tracking concentrator systems</a:t>
            </a:r>
          </a:p>
          <a:p>
            <a:endParaRPr lang="en-GB" sz="2400" dirty="0" smtClean="0"/>
          </a:p>
          <a:p>
            <a:pPr>
              <a:buFont typeface="Arial" pitchFamily="34" charset="0"/>
              <a:buChar char="•"/>
            </a:pPr>
            <a:r>
              <a:rPr lang="en-GB" sz="2400" dirty="0" smtClean="0"/>
              <a:t>Disadvantages</a:t>
            </a:r>
          </a:p>
          <a:p>
            <a:r>
              <a:rPr lang="en-GB" sz="2400" dirty="0" smtClean="0"/>
              <a:t>High cost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Multi-junction III-V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5237" y="1916832"/>
            <a:ext cx="8659326" cy="37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67544" y="2780928"/>
            <a:ext cx="3597623" cy="277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499992" y="2348880"/>
            <a:ext cx="3826396" cy="3899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081564" y="6165304"/>
            <a:ext cx="17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Ref 32 Chiu 2014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Multi-junction thin film silicon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8880"/>
            <a:ext cx="4038600" cy="3777283"/>
          </a:xfrm>
        </p:spPr>
        <p:txBody>
          <a:bodyPr>
            <a:normAutofit/>
          </a:bodyPr>
          <a:lstStyle/>
          <a:p>
            <a:r>
              <a:rPr lang="en-GB" dirty="0" smtClean="0"/>
              <a:t>Advantage</a:t>
            </a:r>
          </a:p>
          <a:p>
            <a:pPr>
              <a:buNone/>
            </a:pPr>
            <a:r>
              <a:rPr lang="en-GB" dirty="0" smtClean="0"/>
              <a:t>All-Si </a:t>
            </a:r>
            <a:r>
              <a:rPr lang="en-GB" dirty="0" err="1" smtClean="0"/>
              <a:t>multijunction</a:t>
            </a:r>
            <a:r>
              <a:rPr lang="en-GB" dirty="0" smtClean="0"/>
              <a:t> using </a:t>
            </a:r>
          </a:p>
          <a:p>
            <a:pPr>
              <a:buNone/>
            </a:pPr>
            <a:r>
              <a:rPr lang="en-GB" dirty="0" smtClean="0"/>
              <a:t>a-Si (1.7 </a:t>
            </a:r>
            <a:r>
              <a:rPr lang="en-GB" dirty="0" err="1" smtClean="0"/>
              <a:t>eV</a:t>
            </a:r>
            <a:r>
              <a:rPr lang="en-GB" dirty="0" smtClean="0"/>
              <a:t>)</a:t>
            </a:r>
          </a:p>
          <a:p>
            <a:pPr>
              <a:buNone/>
            </a:pPr>
            <a:r>
              <a:rPr lang="en-GB" dirty="0" smtClean="0"/>
              <a:t>Microcrystalline Si (1.1eV)</a:t>
            </a:r>
          </a:p>
          <a:p>
            <a:r>
              <a:rPr lang="en-GB" dirty="0" smtClean="0"/>
              <a:t>Disadvantage</a:t>
            </a:r>
          </a:p>
          <a:p>
            <a:pPr>
              <a:buNone/>
            </a:pPr>
            <a:r>
              <a:rPr lang="en-GB" dirty="0" smtClean="0"/>
              <a:t>Complex for the efficiency gained.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304745"/>
            <a:ext cx="8659325" cy="83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7612" y="1916832"/>
            <a:ext cx="8676456" cy="20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“Notable Exceptions”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96988" y="1594129"/>
            <a:ext cx="8316044" cy="45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CZTSS = Cu</a:t>
            </a:r>
            <a:r>
              <a:rPr lang="en-GB" baseline="-25000" dirty="0" smtClean="0"/>
              <a:t>2</a:t>
            </a:r>
            <a:r>
              <a:rPr lang="en-GB" dirty="0" smtClean="0"/>
              <a:t>ZnSn(S</a:t>
            </a:r>
            <a:r>
              <a:rPr lang="en-GB" baseline="-25000" dirty="0" smtClean="0"/>
              <a:t>x</a:t>
            </a:r>
            <a:r>
              <a:rPr lang="en-GB" dirty="0" smtClean="0"/>
              <a:t>Se</a:t>
            </a:r>
            <a:r>
              <a:rPr lang="en-GB" baseline="-25000" dirty="0" smtClean="0"/>
              <a:t>1-x</a:t>
            </a:r>
            <a:r>
              <a:rPr lang="en-GB" dirty="0" smtClean="0"/>
              <a:t>)</a:t>
            </a:r>
            <a:r>
              <a:rPr lang="en-GB" baseline="-25000" dirty="0" smtClean="0"/>
              <a:t>4</a:t>
            </a:r>
            <a:endParaRPr lang="en-GB" baseline="-25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1" y="1268761"/>
            <a:ext cx="3960440" cy="170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12976"/>
            <a:ext cx="3937114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9552" y="5795972"/>
            <a:ext cx="373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World annual production tonnes/year</a:t>
            </a:r>
            <a:endParaRPr lang="en-GB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292080" y="1340768"/>
            <a:ext cx="2520280" cy="210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308304" y="134076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50 Winkler </a:t>
            </a:r>
            <a:endParaRPr lang="en-GB" dirty="0"/>
          </a:p>
        </p:txBody>
      </p:sp>
      <p:pic>
        <p:nvPicPr>
          <p:cNvPr id="12" name="Picture 11"/>
          <p:cNvPicPr/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292080" y="4477650"/>
            <a:ext cx="2448272" cy="1831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220072" y="3789040"/>
            <a:ext cx="2814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Eg</a:t>
            </a:r>
            <a:r>
              <a:rPr lang="en-GB" dirty="0" smtClean="0"/>
              <a:t> = 1.16 </a:t>
            </a:r>
            <a:r>
              <a:rPr lang="en-GB" dirty="0" err="1" smtClean="0"/>
              <a:t>eV</a:t>
            </a:r>
            <a:r>
              <a:rPr lang="en-GB" dirty="0" smtClean="0"/>
              <a:t>;  Voc = 0.5 V</a:t>
            </a:r>
          </a:p>
          <a:p>
            <a:r>
              <a:rPr lang="en-GB" dirty="0" smtClean="0"/>
              <a:t>- a 57% shortfall (very poor)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CZTSS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71922" y="1196752"/>
            <a:ext cx="8620558" cy="60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6332" y="1772816"/>
            <a:ext cx="8374014" cy="22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11560" y="2132856"/>
            <a:ext cx="3660131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331973" y="2276872"/>
            <a:ext cx="4416491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5997302" y="5013176"/>
            <a:ext cx="1080120" cy="5760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</a:t>
            </a:r>
            <a:r>
              <a:rPr lang="en-GB" dirty="0" err="1" smtClean="0"/>
              <a:t>Perovskite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1209694"/>
            <a:ext cx="8774468" cy="614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5496" y="1841195"/>
            <a:ext cx="8064896" cy="22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572000" y="2492896"/>
            <a:ext cx="4355976" cy="202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51520" y="2276872"/>
            <a:ext cx="432810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166195" y="6359227"/>
            <a:ext cx="32861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4139952" y="4972834"/>
            <a:ext cx="4872684" cy="1396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79512" y="5157192"/>
            <a:ext cx="3744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Advantages:</a:t>
            </a:r>
          </a:p>
          <a:p>
            <a:r>
              <a:rPr lang="en-GB" dirty="0" smtClean="0"/>
              <a:t>Possible cheap PV route</a:t>
            </a:r>
          </a:p>
          <a:p>
            <a:r>
              <a:rPr lang="en-GB" dirty="0" smtClean="0"/>
              <a:t>Got efficient very quickly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Disadvantages:</a:t>
            </a:r>
          </a:p>
          <a:p>
            <a:r>
              <a:rPr lang="en-GB" dirty="0" smtClean="0"/>
              <a:t>Unstable, hysteretic, contains </a:t>
            </a:r>
            <a:r>
              <a:rPr lang="en-GB" dirty="0" err="1" smtClean="0"/>
              <a:t>Pb</a:t>
            </a:r>
            <a:endParaRPr lang="en-GB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concepts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Intermediate band cells</a:t>
            </a:r>
          </a:p>
        </p:txBody>
      </p:sp>
      <p:sp>
        <p:nvSpPr>
          <p:cNvPr id="4" name="Freeform 3"/>
          <p:cNvSpPr/>
          <p:nvPr/>
        </p:nvSpPr>
        <p:spPr>
          <a:xfrm>
            <a:off x="1638300" y="2457450"/>
            <a:ext cx="5248275" cy="400050"/>
          </a:xfrm>
          <a:custGeom>
            <a:avLst/>
            <a:gdLst>
              <a:gd name="connsiteX0" fmla="*/ 0 w 5248275"/>
              <a:gd name="connsiteY0" fmla="*/ 0 h 400050"/>
              <a:gd name="connsiteX1" fmla="*/ 1247775 w 5248275"/>
              <a:gd name="connsiteY1" fmla="*/ 9525 h 400050"/>
              <a:gd name="connsiteX2" fmla="*/ 1447800 w 5248275"/>
              <a:gd name="connsiteY2" fmla="*/ 228600 h 400050"/>
              <a:gd name="connsiteX3" fmla="*/ 3524250 w 5248275"/>
              <a:gd name="connsiteY3" fmla="*/ 238125 h 400050"/>
              <a:gd name="connsiteX4" fmla="*/ 3762375 w 5248275"/>
              <a:gd name="connsiteY4" fmla="*/ 400050 h 400050"/>
              <a:gd name="connsiteX5" fmla="*/ 5248275 w 5248275"/>
              <a:gd name="connsiteY5" fmla="*/ 3619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48275" h="400050">
                <a:moveTo>
                  <a:pt x="0" y="0"/>
                </a:moveTo>
                <a:lnTo>
                  <a:pt x="1247775" y="9525"/>
                </a:lnTo>
                <a:lnTo>
                  <a:pt x="1447800" y="228600"/>
                </a:lnTo>
                <a:lnTo>
                  <a:pt x="3524250" y="238125"/>
                </a:lnTo>
                <a:lnTo>
                  <a:pt x="3762375" y="400050"/>
                </a:lnTo>
                <a:lnTo>
                  <a:pt x="5248275" y="361950"/>
                </a:lnTo>
              </a:path>
            </a:pathLst>
          </a:cu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Freeform 4"/>
          <p:cNvSpPr/>
          <p:nvPr/>
        </p:nvSpPr>
        <p:spPr>
          <a:xfrm>
            <a:off x="1700213" y="4684713"/>
            <a:ext cx="5248275" cy="400050"/>
          </a:xfrm>
          <a:custGeom>
            <a:avLst/>
            <a:gdLst>
              <a:gd name="connsiteX0" fmla="*/ 0 w 5248275"/>
              <a:gd name="connsiteY0" fmla="*/ 0 h 400050"/>
              <a:gd name="connsiteX1" fmla="*/ 1247775 w 5248275"/>
              <a:gd name="connsiteY1" fmla="*/ 9525 h 400050"/>
              <a:gd name="connsiteX2" fmla="*/ 1447800 w 5248275"/>
              <a:gd name="connsiteY2" fmla="*/ 228600 h 400050"/>
              <a:gd name="connsiteX3" fmla="*/ 3524250 w 5248275"/>
              <a:gd name="connsiteY3" fmla="*/ 238125 h 400050"/>
              <a:gd name="connsiteX4" fmla="*/ 3762375 w 5248275"/>
              <a:gd name="connsiteY4" fmla="*/ 400050 h 400050"/>
              <a:gd name="connsiteX5" fmla="*/ 5248275 w 5248275"/>
              <a:gd name="connsiteY5" fmla="*/ 36195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48275" h="400050">
                <a:moveTo>
                  <a:pt x="0" y="0"/>
                </a:moveTo>
                <a:lnTo>
                  <a:pt x="1247775" y="9525"/>
                </a:lnTo>
                <a:lnTo>
                  <a:pt x="1447800" y="228600"/>
                </a:lnTo>
                <a:lnTo>
                  <a:pt x="3524250" y="238125"/>
                </a:lnTo>
                <a:lnTo>
                  <a:pt x="3762375" y="400050"/>
                </a:lnTo>
                <a:lnTo>
                  <a:pt x="5248275" y="361950"/>
                </a:lnTo>
              </a:path>
            </a:pathLst>
          </a:cu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132138" y="1916113"/>
            <a:ext cx="2016125" cy="7207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132138" y="4941888"/>
            <a:ext cx="2016125" cy="7191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132138" y="3429000"/>
            <a:ext cx="2016125" cy="431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779838" y="2636838"/>
            <a:ext cx="0" cy="2305050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211638" y="3573463"/>
            <a:ext cx="0" cy="1368425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356100" y="2565400"/>
            <a:ext cx="0" cy="1008063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6" name="TextBox 14"/>
          <p:cNvSpPr txBox="1">
            <a:spLocks noChangeArrowheads="1"/>
          </p:cNvSpPr>
          <p:nvPr/>
        </p:nvSpPr>
        <p:spPr bwMode="auto">
          <a:xfrm>
            <a:off x="1331913" y="1989138"/>
            <a:ext cx="17954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Conduction band</a:t>
            </a:r>
          </a:p>
        </p:txBody>
      </p:sp>
      <p:sp>
        <p:nvSpPr>
          <p:cNvPr id="34827" name="TextBox 16"/>
          <p:cNvSpPr txBox="1">
            <a:spLocks noChangeArrowheads="1"/>
          </p:cNvSpPr>
          <p:nvPr/>
        </p:nvSpPr>
        <p:spPr bwMode="auto">
          <a:xfrm>
            <a:off x="1541463" y="4859338"/>
            <a:ext cx="14462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Valence band</a:t>
            </a:r>
          </a:p>
        </p:txBody>
      </p:sp>
      <p:sp>
        <p:nvSpPr>
          <p:cNvPr id="34828" name="TextBox 17"/>
          <p:cNvSpPr txBox="1">
            <a:spLocks noChangeArrowheads="1"/>
          </p:cNvSpPr>
          <p:nvPr/>
        </p:nvSpPr>
        <p:spPr bwMode="auto">
          <a:xfrm>
            <a:off x="1187450" y="3492500"/>
            <a:ext cx="19875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Intermediate band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Progress in PV Efficiency Tables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7544" y="1268760"/>
            <a:ext cx="6928445" cy="508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Quantum dot cells</a:t>
            </a:r>
          </a:p>
        </p:txBody>
      </p:sp>
      <p:pic>
        <p:nvPicPr>
          <p:cNvPr id="35842" name="Picture 2" descr="Hot electron transfer with quantum dots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00113" y="1557338"/>
            <a:ext cx="28575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4" descr="QD_SolarCell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187450" y="4292600"/>
            <a:ext cx="52387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Box 5"/>
          <p:cNvSpPr txBox="1">
            <a:spLocks noChangeArrowheads="1"/>
          </p:cNvSpPr>
          <p:nvPr/>
        </p:nvSpPr>
        <p:spPr bwMode="auto">
          <a:xfrm>
            <a:off x="3851275" y="2205038"/>
            <a:ext cx="1619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Rsc/ Univ Texas</a:t>
            </a:r>
          </a:p>
        </p:txBody>
      </p:sp>
      <p:sp>
        <p:nvSpPr>
          <p:cNvPr id="35845" name="TextBox 6"/>
          <p:cNvSpPr txBox="1">
            <a:spLocks noChangeArrowheads="1"/>
          </p:cNvSpPr>
          <p:nvPr/>
        </p:nvSpPr>
        <p:spPr bwMode="auto">
          <a:xfrm>
            <a:off x="7019925" y="5516563"/>
            <a:ext cx="1189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ETH Zurich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Nanowire</a:t>
            </a:r>
            <a:r>
              <a:rPr lang="en-GB" dirty="0" smtClean="0"/>
              <a:t> </a:t>
            </a:r>
            <a:r>
              <a:rPr lang="en-GB" dirty="0" smtClean="0"/>
              <a:t>PV</a:t>
            </a:r>
          </a:p>
        </p:txBody>
      </p:sp>
      <p:pic>
        <p:nvPicPr>
          <p:cNvPr id="73730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9238" y="1628775"/>
            <a:ext cx="8093075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1" name="TextBox 3"/>
          <p:cNvSpPr txBox="1">
            <a:spLocks noChangeArrowheads="1"/>
          </p:cNvSpPr>
          <p:nvPr/>
        </p:nvSpPr>
        <p:spPr bwMode="auto">
          <a:xfrm>
            <a:off x="7597775" y="4941888"/>
            <a:ext cx="9032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>
                <a:latin typeface="Calibri" pitchFamily="34" charset="0"/>
              </a:rPr>
              <a:t>CdTe</a:t>
            </a:r>
          </a:p>
        </p:txBody>
      </p:sp>
      <p:sp>
        <p:nvSpPr>
          <p:cNvPr id="73732" name="TextBox 4"/>
          <p:cNvSpPr txBox="1">
            <a:spLocks noChangeArrowheads="1"/>
          </p:cNvSpPr>
          <p:nvPr/>
        </p:nvSpPr>
        <p:spPr bwMode="auto">
          <a:xfrm>
            <a:off x="7632700" y="3933825"/>
            <a:ext cx="833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>
                <a:latin typeface="Calibri" pitchFamily="34" charset="0"/>
              </a:rPr>
              <a:t>TCO</a:t>
            </a:r>
          </a:p>
        </p:txBody>
      </p:sp>
      <p:sp>
        <p:nvSpPr>
          <p:cNvPr id="73733" name="TextBox 5"/>
          <p:cNvSpPr txBox="1">
            <a:spLocks noChangeArrowheads="1"/>
          </p:cNvSpPr>
          <p:nvPr/>
        </p:nvSpPr>
        <p:spPr bwMode="auto">
          <a:xfrm>
            <a:off x="7656513" y="4437063"/>
            <a:ext cx="7842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>
                <a:latin typeface="Calibri" pitchFamily="34" charset="0"/>
              </a:rPr>
              <a:t>CdS</a:t>
            </a:r>
          </a:p>
        </p:txBody>
      </p:sp>
      <p:sp>
        <p:nvSpPr>
          <p:cNvPr id="73734" name="TextBox 6"/>
          <p:cNvSpPr txBox="1">
            <a:spLocks noChangeArrowheads="1"/>
          </p:cNvSpPr>
          <p:nvPr/>
        </p:nvSpPr>
        <p:spPr bwMode="auto">
          <a:xfrm>
            <a:off x="7759700" y="5516563"/>
            <a:ext cx="5794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>
                <a:latin typeface="Calibri" pitchFamily="34" charset="0"/>
              </a:rPr>
              <a:t>foil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092950" y="5300663"/>
            <a:ext cx="574675" cy="431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3731" idx="1"/>
          </p:cNvCxnSpPr>
          <p:nvPr/>
        </p:nvCxnSpPr>
        <p:spPr>
          <a:xfrm flipH="1" flipV="1">
            <a:off x="7308850" y="5013325"/>
            <a:ext cx="288925" cy="1587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3733" idx="1"/>
          </p:cNvCxnSpPr>
          <p:nvPr/>
        </p:nvCxnSpPr>
        <p:spPr>
          <a:xfrm flipH="1">
            <a:off x="7308850" y="4667250"/>
            <a:ext cx="347663" cy="20161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3732" idx="1"/>
          </p:cNvCxnSpPr>
          <p:nvPr/>
        </p:nvCxnSpPr>
        <p:spPr>
          <a:xfrm flipH="1">
            <a:off x="7235825" y="4164013"/>
            <a:ext cx="396875" cy="5603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World </a:t>
            </a:r>
            <a:r>
              <a:rPr lang="en-GB" dirty="0" smtClean="0"/>
              <a:t>R</a:t>
            </a:r>
            <a:r>
              <a:rPr lang="en-GB" dirty="0" smtClean="0"/>
              <a:t>ecord Cells (and sub-modules)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GB" dirty="0" smtClean="0"/>
              <a:t>Criteria for inclusion</a:t>
            </a:r>
          </a:p>
          <a:p>
            <a:r>
              <a:rPr lang="en-GB" dirty="0" smtClean="0"/>
              <a:t>(cells):</a:t>
            </a:r>
          </a:p>
          <a:p>
            <a:r>
              <a:rPr lang="en-GB" dirty="0" smtClean="0"/>
              <a:t>Independently measured by a recognised test </a:t>
            </a:r>
            <a:r>
              <a:rPr lang="en-GB" dirty="0" err="1" smtClean="0"/>
              <a:t>center</a:t>
            </a:r>
            <a:r>
              <a:rPr lang="en-GB" dirty="0" smtClean="0"/>
              <a:t> elsewhere</a:t>
            </a:r>
          </a:p>
          <a:p>
            <a:r>
              <a:rPr lang="en-GB" dirty="0" smtClean="0"/>
              <a:t>Area &gt; 1cm</a:t>
            </a:r>
            <a:r>
              <a:rPr lang="en-GB" baseline="30000" dirty="0" smtClean="0"/>
              <a:t>2</a:t>
            </a:r>
            <a:r>
              <a:rPr lang="en-GB" dirty="0" smtClean="0"/>
              <a:t> (= total area!) for one sun devices</a:t>
            </a:r>
          </a:p>
          <a:p>
            <a:r>
              <a:rPr lang="en-GB" dirty="0" smtClean="0"/>
              <a:t>Other rules for mini-modules and concentrators</a:t>
            </a:r>
          </a:p>
          <a:p>
            <a:endParaRPr lang="en-GB" baseline="30000" dirty="0" smtClean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GB" dirty="0" smtClean="0"/>
              <a:t>Categories</a:t>
            </a:r>
          </a:p>
          <a:p>
            <a:r>
              <a:rPr lang="en-GB" dirty="0" smtClean="0"/>
              <a:t>Silicon</a:t>
            </a:r>
          </a:p>
          <a:p>
            <a:r>
              <a:rPr lang="en-GB" dirty="0" smtClean="0"/>
              <a:t>III-V</a:t>
            </a:r>
          </a:p>
          <a:p>
            <a:r>
              <a:rPr lang="en-GB" dirty="0" smtClean="0"/>
              <a:t>Thin film</a:t>
            </a:r>
          </a:p>
          <a:p>
            <a:r>
              <a:rPr lang="en-GB" dirty="0" err="1" smtClean="0"/>
              <a:t>Perovskite</a:t>
            </a:r>
            <a:r>
              <a:rPr lang="en-GB" dirty="0" smtClean="0"/>
              <a:t> / dye</a:t>
            </a:r>
          </a:p>
          <a:p>
            <a:r>
              <a:rPr lang="en-GB" dirty="0" smtClean="0"/>
              <a:t>Organic</a:t>
            </a:r>
          </a:p>
          <a:p>
            <a:r>
              <a:rPr lang="en-GB" dirty="0" smtClean="0"/>
              <a:t>Multi-junction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World </a:t>
            </a:r>
            <a:r>
              <a:rPr lang="en-GB" smtClean="0"/>
              <a:t>R</a:t>
            </a:r>
            <a:r>
              <a:rPr lang="en-GB" smtClean="0"/>
              <a:t>ecord </a:t>
            </a:r>
            <a:r>
              <a:rPr lang="en-GB" dirty="0" smtClean="0"/>
              <a:t>Cells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43608" y="1340768"/>
            <a:ext cx="5435327" cy="519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Purification of silicon</a:t>
            </a:r>
          </a:p>
        </p:txBody>
      </p:sp>
      <p:sp>
        <p:nvSpPr>
          <p:cNvPr id="39938" name="Text Box 5"/>
          <p:cNvSpPr txBox="1">
            <a:spLocks noChangeArrowheads="1"/>
          </p:cNvSpPr>
          <p:nvPr/>
        </p:nvSpPr>
        <p:spPr bwMode="auto">
          <a:xfrm>
            <a:off x="395288" y="3078163"/>
            <a:ext cx="1338262" cy="36988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98% pure Si </a:t>
            </a:r>
          </a:p>
        </p:txBody>
      </p:sp>
      <p:sp>
        <p:nvSpPr>
          <p:cNvPr id="39939" name="Text Box 6"/>
          <p:cNvSpPr txBox="1">
            <a:spLocks noChangeArrowheads="1"/>
          </p:cNvSpPr>
          <p:nvPr/>
        </p:nvSpPr>
        <p:spPr bwMode="auto">
          <a:xfrm>
            <a:off x="2195513" y="3068638"/>
            <a:ext cx="638175" cy="3762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HCl </a:t>
            </a:r>
          </a:p>
        </p:txBody>
      </p:sp>
      <p:sp>
        <p:nvSpPr>
          <p:cNvPr id="39940" name="Text Box 7"/>
          <p:cNvSpPr txBox="1">
            <a:spLocks noChangeArrowheads="1"/>
          </p:cNvSpPr>
          <p:nvPr/>
        </p:nvSpPr>
        <p:spPr bwMode="auto">
          <a:xfrm>
            <a:off x="2987675" y="3068638"/>
            <a:ext cx="925513" cy="3762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SiHCl</a:t>
            </a:r>
            <a:r>
              <a:rPr lang="en-GB" baseline="-25000">
                <a:latin typeface="Calibri" pitchFamily="34" charset="0"/>
              </a:rPr>
              <a:t>3</a:t>
            </a:r>
            <a:r>
              <a:rPr lang="en-GB">
                <a:latin typeface="Calibri" pitchFamily="34" charset="0"/>
              </a:rPr>
              <a:t> </a:t>
            </a:r>
          </a:p>
        </p:txBody>
      </p:sp>
      <p:sp>
        <p:nvSpPr>
          <p:cNvPr id="39941" name="Text Box 8"/>
          <p:cNvSpPr txBox="1">
            <a:spLocks noChangeArrowheads="1"/>
          </p:cNvSpPr>
          <p:nvPr/>
        </p:nvSpPr>
        <p:spPr bwMode="auto">
          <a:xfrm>
            <a:off x="4067175" y="3068638"/>
            <a:ext cx="752475" cy="3762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Distil </a:t>
            </a:r>
          </a:p>
        </p:txBody>
      </p:sp>
      <p:sp>
        <p:nvSpPr>
          <p:cNvPr id="39942" name="Text Box 9"/>
          <p:cNvSpPr txBox="1">
            <a:spLocks noChangeArrowheads="1"/>
          </p:cNvSpPr>
          <p:nvPr/>
        </p:nvSpPr>
        <p:spPr bwMode="auto">
          <a:xfrm>
            <a:off x="5815013" y="3052763"/>
            <a:ext cx="1636712" cy="3762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Heat under H</a:t>
            </a:r>
            <a:r>
              <a:rPr lang="en-GB" baseline="-25000">
                <a:latin typeface="Calibri" pitchFamily="34" charset="0"/>
              </a:rPr>
              <a:t>2</a:t>
            </a:r>
            <a:endParaRPr lang="en-GB">
              <a:latin typeface="Calibri" pitchFamily="34" charset="0"/>
            </a:endParaRPr>
          </a:p>
        </p:txBody>
      </p:sp>
      <p:sp>
        <p:nvSpPr>
          <p:cNvPr id="39943" name="Text Box 10"/>
          <p:cNvSpPr txBox="1">
            <a:spLocks noChangeArrowheads="1"/>
          </p:cNvSpPr>
          <p:nvPr/>
        </p:nvSpPr>
        <p:spPr bwMode="auto">
          <a:xfrm>
            <a:off x="7812088" y="5661025"/>
            <a:ext cx="1006475" cy="3762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Pure Si </a:t>
            </a:r>
          </a:p>
        </p:txBody>
      </p:sp>
      <p:sp>
        <p:nvSpPr>
          <p:cNvPr id="39944" name="Text Box 11"/>
          <p:cNvSpPr txBox="1">
            <a:spLocks noChangeArrowheads="1"/>
          </p:cNvSpPr>
          <p:nvPr/>
        </p:nvSpPr>
        <p:spPr bwMode="auto">
          <a:xfrm>
            <a:off x="5940425" y="5526088"/>
            <a:ext cx="1552575" cy="6508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Grow crystal</a:t>
            </a:r>
          </a:p>
          <a:p>
            <a:r>
              <a:rPr lang="en-GB">
                <a:latin typeface="Calibri" pitchFamily="34" charset="0"/>
              </a:rPr>
              <a:t>Or cast ingot </a:t>
            </a:r>
          </a:p>
        </p:txBody>
      </p:sp>
      <p:sp>
        <p:nvSpPr>
          <p:cNvPr id="39945" name="Text Box 12"/>
          <p:cNvSpPr txBox="1">
            <a:spLocks noChangeArrowheads="1"/>
          </p:cNvSpPr>
          <p:nvPr/>
        </p:nvSpPr>
        <p:spPr bwMode="auto">
          <a:xfrm>
            <a:off x="539750" y="5516563"/>
            <a:ext cx="1323975" cy="6508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Begin PV </a:t>
            </a:r>
          </a:p>
          <a:p>
            <a:r>
              <a:rPr lang="en-GB">
                <a:latin typeface="Calibri" pitchFamily="34" charset="0"/>
              </a:rPr>
              <a:t>production </a:t>
            </a:r>
          </a:p>
        </p:txBody>
      </p:sp>
      <p:cxnSp>
        <p:nvCxnSpPr>
          <p:cNvPr id="39946" name="AutoShape 14"/>
          <p:cNvCxnSpPr>
            <a:cxnSpLocks noChangeShapeType="1"/>
            <a:stCxn id="39939" idx="3"/>
            <a:endCxn id="39940" idx="1"/>
          </p:cNvCxnSpPr>
          <p:nvPr/>
        </p:nvCxnSpPr>
        <p:spPr bwMode="auto">
          <a:xfrm>
            <a:off x="2833688" y="3257550"/>
            <a:ext cx="1539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947" name="AutoShape 15"/>
          <p:cNvCxnSpPr>
            <a:cxnSpLocks noChangeShapeType="1"/>
            <a:stCxn id="39940" idx="3"/>
            <a:endCxn id="39941" idx="1"/>
          </p:cNvCxnSpPr>
          <p:nvPr/>
        </p:nvCxnSpPr>
        <p:spPr bwMode="auto">
          <a:xfrm>
            <a:off x="3913188" y="3257550"/>
            <a:ext cx="1539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948" name="AutoShape 16"/>
          <p:cNvCxnSpPr>
            <a:cxnSpLocks noChangeShapeType="1"/>
            <a:stCxn id="39941" idx="3"/>
            <a:endCxn id="39942" idx="1"/>
          </p:cNvCxnSpPr>
          <p:nvPr/>
        </p:nvCxnSpPr>
        <p:spPr bwMode="auto">
          <a:xfrm flipV="1">
            <a:off x="4819650" y="3240088"/>
            <a:ext cx="995363" cy="17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949" name="AutoShape 17"/>
          <p:cNvCxnSpPr>
            <a:cxnSpLocks noChangeShapeType="1"/>
            <a:stCxn id="39942" idx="3"/>
            <a:endCxn id="39943" idx="3"/>
          </p:cNvCxnSpPr>
          <p:nvPr/>
        </p:nvCxnSpPr>
        <p:spPr bwMode="auto">
          <a:xfrm>
            <a:off x="7451725" y="3240088"/>
            <a:ext cx="1366838" cy="2609850"/>
          </a:xfrm>
          <a:prstGeom prst="bentConnector3">
            <a:avLst>
              <a:gd name="adj1" fmla="val 116727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39950" name="AutoShape 18"/>
          <p:cNvCxnSpPr>
            <a:cxnSpLocks noChangeShapeType="1"/>
            <a:stCxn id="39943" idx="1"/>
            <a:endCxn id="39944" idx="3"/>
          </p:cNvCxnSpPr>
          <p:nvPr/>
        </p:nvCxnSpPr>
        <p:spPr bwMode="auto">
          <a:xfrm rot="10800000" flipV="1">
            <a:off x="7493000" y="5849938"/>
            <a:ext cx="319088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39951" name="AutoShape 19"/>
          <p:cNvCxnSpPr>
            <a:cxnSpLocks noChangeShapeType="1"/>
            <a:stCxn id="39944" idx="1"/>
            <a:endCxn id="39945" idx="3"/>
          </p:cNvCxnSpPr>
          <p:nvPr/>
        </p:nvCxnSpPr>
        <p:spPr bwMode="auto">
          <a:xfrm flipH="1" flipV="1">
            <a:off x="1863725" y="5842000"/>
            <a:ext cx="4076700" cy="95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952" name="AutoShape 20"/>
          <p:cNvCxnSpPr>
            <a:cxnSpLocks noChangeShapeType="1"/>
            <a:stCxn id="39938" idx="3"/>
            <a:endCxn id="39939" idx="1"/>
          </p:cNvCxnSpPr>
          <p:nvPr/>
        </p:nvCxnSpPr>
        <p:spPr bwMode="auto">
          <a:xfrm flipV="1">
            <a:off x="1733550" y="3257550"/>
            <a:ext cx="461963" cy="6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39953" name="Picture 2" descr="http://www.microchemicals.com/uploads/pics/wafer_rohsilizium_d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388" y="1557338"/>
            <a:ext cx="1728787" cy="134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4" name="Rectangle 20"/>
          <p:cNvSpPr>
            <a:spLocks noChangeArrowheads="1"/>
          </p:cNvSpPr>
          <p:nvPr/>
        </p:nvSpPr>
        <p:spPr bwMode="auto">
          <a:xfrm>
            <a:off x="179388" y="6237288"/>
            <a:ext cx="4572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800">
                <a:latin typeface="Calibri" pitchFamily="34" charset="0"/>
              </a:rPr>
              <a:t>http://www.microchemicals.com/products/si_wafers/from_quartz_sand_to_silicon_wafers.html</a:t>
            </a:r>
          </a:p>
        </p:txBody>
      </p:sp>
      <p:sp>
        <p:nvSpPr>
          <p:cNvPr id="39955" name="Rectangle 22"/>
          <p:cNvSpPr>
            <a:spLocks noChangeArrowheads="1"/>
          </p:cNvSpPr>
          <p:nvPr/>
        </p:nvSpPr>
        <p:spPr bwMode="auto">
          <a:xfrm>
            <a:off x="250825" y="6453188"/>
            <a:ext cx="4572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800">
                <a:latin typeface="Calibri" pitchFamily="34" charset="0"/>
              </a:rPr>
              <a:t>http://www.tomshardware.com/reviews/semiconductor-production-101,1590-3.html</a:t>
            </a:r>
          </a:p>
        </p:txBody>
      </p:sp>
      <p:pic>
        <p:nvPicPr>
          <p:cNvPr id="39956" name="Picture 6" descr="http://3.bp.blogspot.com/_0CqfqKMyFuc/SwCiwsQuYcI/AAAAAAAABbA/SzlfAu_hQXw/s400/05_02_ingot-wafer_1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3716338"/>
            <a:ext cx="2016125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7" name="Rectangle 24"/>
          <p:cNvSpPr>
            <a:spLocks noChangeArrowheads="1"/>
          </p:cNvSpPr>
          <p:nvPr/>
        </p:nvSpPr>
        <p:spPr bwMode="auto">
          <a:xfrm>
            <a:off x="0" y="6642100"/>
            <a:ext cx="4572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800">
                <a:latin typeface="Calibri" pitchFamily="34" charset="0"/>
              </a:rPr>
              <a:t>http://www.resonancegroupusa.com/forum/index.php?topic=40.0</a:t>
            </a:r>
          </a:p>
        </p:txBody>
      </p:sp>
      <p:pic>
        <p:nvPicPr>
          <p:cNvPr id="39958" name="Picture 8" descr="http://www.solarworld.de/fileadmin/sites/sw/presse/bildmaterial/produktion/kristallisation_01_download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451725" y="3789363"/>
            <a:ext cx="1033463" cy="154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9" name="Rectangle 26"/>
          <p:cNvSpPr>
            <a:spLocks noChangeArrowheads="1"/>
          </p:cNvSpPr>
          <p:nvPr/>
        </p:nvSpPr>
        <p:spPr bwMode="auto">
          <a:xfrm>
            <a:off x="4572000" y="6308725"/>
            <a:ext cx="45720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800">
                <a:latin typeface="Calibri" pitchFamily="34" charset="0"/>
              </a:rPr>
              <a:t>http://www.solarworld.de/fileadmin/sites/sw/presse/bildmaterial/produktion/kristallisation_01_download.jpg</a:t>
            </a:r>
          </a:p>
        </p:txBody>
      </p:sp>
      <p:pic>
        <p:nvPicPr>
          <p:cNvPr id="39960" name="Picture 10" descr="http://www.solarnenergy.com/contents_img/507175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164388" y="1052513"/>
            <a:ext cx="17780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1" name="Picture 11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643438" y="1268413"/>
            <a:ext cx="2443162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62" name="Rectangle 29"/>
          <p:cNvSpPr>
            <a:spLocks noChangeArrowheads="1"/>
          </p:cNvSpPr>
          <p:nvPr/>
        </p:nvSpPr>
        <p:spPr bwMode="auto">
          <a:xfrm>
            <a:off x="5003800" y="6524625"/>
            <a:ext cx="18319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800">
                <a:latin typeface="Calibri" pitchFamily="34" charset="0"/>
              </a:rPr>
              <a:t>http://cnx.org/content/m31994/latest/</a:t>
            </a:r>
          </a:p>
        </p:txBody>
      </p:sp>
      <p:pic>
        <p:nvPicPr>
          <p:cNvPr id="39963" name="Picture 13" descr="http://upload.wikimedia.org/wikipedia/commons/thumb/6/6d/Trichlorsilan-RID.JPG/260px-Trichlorsilan-RID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484438" y="1484313"/>
            <a:ext cx="1800225" cy="135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64" name="Picture 15" descr="http://img.diytrade.com/cdimg/173803/7218303/0/1225122047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203575" y="3716338"/>
            <a:ext cx="2700338" cy="202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65" name="Text Box 5"/>
          <p:cNvSpPr txBox="1">
            <a:spLocks noChangeArrowheads="1"/>
          </p:cNvSpPr>
          <p:nvPr/>
        </p:nvSpPr>
        <p:spPr bwMode="auto">
          <a:xfrm>
            <a:off x="323850" y="981075"/>
            <a:ext cx="644525" cy="3683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>
                <a:latin typeface="Calibri" pitchFamily="34" charset="0"/>
              </a:rPr>
              <a:t>Sand</a:t>
            </a:r>
          </a:p>
        </p:txBody>
      </p:sp>
      <p:cxnSp>
        <p:nvCxnSpPr>
          <p:cNvPr id="32" name="Elbow Connector 31"/>
          <p:cNvCxnSpPr>
            <a:stCxn id="39965" idx="2"/>
            <a:endCxn id="39938" idx="1"/>
          </p:cNvCxnSpPr>
          <p:nvPr/>
        </p:nvCxnSpPr>
        <p:spPr>
          <a:xfrm rot="5400000">
            <a:off x="-436562" y="2181225"/>
            <a:ext cx="1914525" cy="250825"/>
          </a:xfrm>
          <a:prstGeom prst="bentConnector4">
            <a:avLst>
              <a:gd name="adj1" fmla="val 16795"/>
              <a:gd name="adj2" fmla="val 21794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Silicon – the world leader</a:t>
            </a:r>
          </a:p>
        </p:txBody>
      </p:sp>
      <p:pic>
        <p:nvPicPr>
          <p:cNvPr id="36866" name="Picture 2" descr="Silevo hybrid solar cell challenges conventional wisdom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95288" y="1557338"/>
            <a:ext cx="6005512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4"/>
          <p:cNvSpPr>
            <a:spLocks noChangeArrowheads="1"/>
          </p:cNvSpPr>
          <p:nvPr/>
        </p:nvSpPr>
        <p:spPr bwMode="auto">
          <a:xfrm>
            <a:off x="611188" y="6021388"/>
            <a:ext cx="45720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100">
                <a:latin typeface="Calibri" pitchFamily="34" charset="0"/>
              </a:rPr>
              <a:t>http://www.ubergizmo.com/2011/10/silevo-hybrid-solar-cell-challenges-conventional-wisdom/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Si – large scale production</a:t>
            </a:r>
          </a:p>
        </p:txBody>
      </p:sp>
      <p:pic>
        <p:nvPicPr>
          <p:cNvPr id="40962" name="Picture 2" descr="http://www.solarworld.de/fileadmin/sites/sw/presse/bildmaterial/produktion/wafer_03_download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04863" y="1639888"/>
            <a:ext cx="758348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672</Words>
  <Application>Microsoft Office PowerPoint</Application>
  <PresentationFormat>On-screen Show (4:3)</PresentationFormat>
  <Paragraphs>185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Lecture:  Solar cell technologies,  world records and some new concepts</vt:lpstr>
      <vt:lpstr>Review papers on PV … there are lots</vt:lpstr>
      <vt:lpstr>NREL efficiency chart – one of a kind cells</vt:lpstr>
      <vt:lpstr>Progress in PV Efficiency Tables</vt:lpstr>
      <vt:lpstr>World Record Cells (and sub-modules)</vt:lpstr>
      <vt:lpstr>World Record Cells</vt:lpstr>
      <vt:lpstr>Purification of silicon</vt:lpstr>
      <vt:lpstr>Silicon – the world leader</vt:lpstr>
      <vt:lpstr>Si – large scale production</vt:lpstr>
      <vt:lpstr>Silicon - crystalline</vt:lpstr>
      <vt:lpstr>Silicon’s best – the Sanyo ‘HIT’ cell</vt:lpstr>
      <vt:lpstr>Silicon - crystalline</vt:lpstr>
      <vt:lpstr>Silicon – multi-crystalline</vt:lpstr>
      <vt:lpstr>Silicon – multi-crystalline</vt:lpstr>
      <vt:lpstr>III-V</vt:lpstr>
      <vt:lpstr>III-V</vt:lpstr>
      <vt:lpstr>Thin film - CIGS</vt:lpstr>
      <vt:lpstr>Thin film - CIGS</vt:lpstr>
      <vt:lpstr>Thin film - CdTe</vt:lpstr>
      <vt:lpstr>Thin film - CdTe</vt:lpstr>
      <vt:lpstr>Thin film – amorphous silicon</vt:lpstr>
      <vt:lpstr>Thin film – microcrystalline silicon</vt:lpstr>
      <vt:lpstr>Thin film – microcrystalline silicon</vt:lpstr>
      <vt:lpstr>Dye</vt:lpstr>
      <vt:lpstr>Dye</vt:lpstr>
      <vt:lpstr>Organic</vt:lpstr>
      <vt:lpstr>Organic</vt:lpstr>
      <vt:lpstr>Organic</vt:lpstr>
      <vt:lpstr>Multi-junction III-V</vt:lpstr>
      <vt:lpstr>Multi-junction III-V</vt:lpstr>
      <vt:lpstr>Multi-junction III-V</vt:lpstr>
      <vt:lpstr>Multi-junction III-V</vt:lpstr>
      <vt:lpstr>Multi-junction thin film silicon</vt:lpstr>
      <vt:lpstr>“Notable Exceptions”</vt:lpstr>
      <vt:lpstr>CZTSS = Cu2ZnSn(SxSe1-x)4</vt:lpstr>
      <vt:lpstr>CZTSS</vt:lpstr>
      <vt:lpstr>Hybrid Perovskite</vt:lpstr>
      <vt:lpstr>Other concepts</vt:lpstr>
      <vt:lpstr>Intermediate band cells</vt:lpstr>
      <vt:lpstr>Quantum dot cells</vt:lpstr>
      <vt:lpstr>Nanowire PV</vt:lpstr>
    </vt:vector>
  </TitlesOfParts>
  <Company>UOL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HOME PC</dc:creator>
  <cp:lastModifiedBy>HOME PC</cp:lastModifiedBy>
  <cp:revision>25</cp:revision>
  <dcterms:created xsi:type="dcterms:W3CDTF">2014-11-02T12:46:34Z</dcterms:created>
  <dcterms:modified xsi:type="dcterms:W3CDTF">2014-11-06T21:26:45Z</dcterms:modified>
</cp:coreProperties>
</file>